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1"/>
  </p:notesMasterIdLst>
  <p:sldIdLst>
    <p:sldId id="307" r:id="rId2"/>
    <p:sldId id="256" r:id="rId3"/>
    <p:sldId id="285" r:id="rId4"/>
    <p:sldId id="259" r:id="rId5"/>
    <p:sldId id="286" r:id="rId6"/>
    <p:sldId id="287" r:id="rId7"/>
    <p:sldId id="291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8" r:id="rId16"/>
    <p:sldId id="300" r:id="rId17"/>
    <p:sldId id="301" r:id="rId18"/>
    <p:sldId id="302" r:id="rId19"/>
    <p:sldId id="306" r:id="rId20"/>
    <p:sldId id="303" r:id="rId21"/>
    <p:sldId id="304" r:id="rId22"/>
    <p:sldId id="305" r:id="rId23"/>
    <p:sldId id="308" r:id="rId24"/>
    <p:sldId id="309" r:id="rId25"/>
    <p:sldId id="312" r:id="rId26"/>
    <p:sldId id="314" r:id="rId27"/>
    <p:sldId id="313" r:id="rId28"/>
    <p:sldId id="315" r:id="rId29"/>
    <p:sldId id="316" r:id="rId30"/>
    <p:sldId id="317" r:id="rId31"/>
    <p:sldId id="318" r:id="rId32"/>
    <p:sldId id="257" r:id="rId33"/>
    <p:sldId id="258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99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674"/>
  </p:normalViewPr>
  <p:slideViewPr>
    <p:cSldViewPr snapToGrid="0" snapToObjects="1" showGuides="1">
      <p:cViewPr varScale="1">
        <p:scale>
          <a:sx n="159" d="100"/>
          <a:sy n="159" d="100"/>
        </p:scale>
        <p:origin x="6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3432" y="445"/>
    <p:text>Dire che è stato possibile effettuare il confronto solamente con un range di date ristretto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73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6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16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6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61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36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5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16/03/18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3" r:id="rId11"/>
    <p:sldLayoutId id="2147483658" r:id="rId12"/>
    <p:sldLayoutId id="2147483659" r:id="rId13"/>
    <p:sldLayoutId id="2147483660" r:id="rId14"/>
    <p:sldLayoutId id="2147483662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fidel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Titillium+Web:400,400italic,700,700italic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644588" y="930376"/>
            <a:ext cx="6052587" cy="40898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904564" y="1147482"/>
            <a:ext cx="5531223" cy="2813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B379D-A335-434B-9341-B376C726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72" y="1208384"/>
            <a:ext cx="4220005" cy="28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</a:t>
            </a:r>
            <a:r>
              <a:rPr lang="it-IT" dirty="0" err="1"/>
              <a:t>project</a:t>
            </a:r>
            <a:r>
              <a:rPr lang="it-IT" dirty="0"/>
              <a:t>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  <a:endCxn id="53" idx="2"/>
          </p:cNvCxnSpPr>
          <p:nvPr/>
        </p:nvCxnSpPr>
        <p:spPr>
          <a:xfrm flipV="1">
            <a:off x="819442" y="2580907"/>
            <a:ext cx="3103663" cy="161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600142" y="247287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6607719" y="246093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549508" y="1431498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-112047" y="1872710"/>
            <a:ext cx="15424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6001800" y="1830496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6540002" y="3121314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498758" y="355691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097729" y="4034750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3146591" y="355691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2765450" y="3994798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47" name="Shape 236">
            <a:extLst>
              <a:ext uri="{FF2B5EF4-FFF2-40B4-BE49-F238E27FC236}">
                <a16:creationId xmlns:a16="http://schemas.microsoft.com/office/drawing/2014/main" id="{CDD5991E-AA93-974F-BDBB-D88636F996BD}"/>
              </a:ext>
            </a:extLst>
          </p:cNvPr>
          <p:cNvSpPr/>
          <p:nvPr/>
        </p:nvSpPr>
        <p:spPr>
          <a:xfrm>
            <a:off x="4684774" y="356079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3DA203-8DD4-AC4A-9216-8E1343E1D91C}"/>
              </a:ext>
            </a:extLst>
          </p:cNvPr>
          <p:cNvSpPr txBox="1"/>
          <p:nvPr/>
        </p:nvSpPr>
        <p:spPr>
          <a:xfrm>
            <a:off x="4081728" y="3953649"/>
            <a:ext cx="14253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Definizioni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Nuove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6084022" y="4034750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6637416" y="356079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3923105" y="24712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3210409" y="1800281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65" name="Shape 235">
            <a:extLst>
              <a:ext uri="{FF2B5EF4-FFF2-40B4-BE49-F238E27FC236}">
                <a16:creationId xmlns:a16="http://schemas.microsoft.com/office/drawing/2014/main" id="{B283D2EC-7A3F-A94E-8DE4-B7299262880E}"/>
              </a:ext>
            </a:extLst>
          </p:cNvPr>
          <p:cNvSpPr/>
          <p:nvPr/>
        </p:nvSpPr>
        <p:spPr>
          <a:xfrm>
            <a:off x="7522348" y="302532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B30E57-A9A5-7740-9B41-91C6D3A1F9A6}"/>
              </a:ext>
            </a:extLst>
          </p:cNvPr>
          <p:cNvSpPr txBox="1"/>
          <p:nvPr/>
        </p:nvSpPr>
        <p:spPr>
          <a:xfrm>
            <a:off x="7723804" y="2774012"/>
            <a:ext cx="1085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Confronto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risultati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3756194" y="1441071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Shape 520">
            <a:extLst>
              <a:ext uri="{FF2B5EF4-FFF2-40B4-BE49-F238E27FC236}">
                <a16:creationId xmlns:a16="http://schemas.microsoft.com/office/drawing/2014/main" id="{73474A97-B3BB-6D46-B35E-40EB0399F9E4}"/>
              </a:ext>
            </a:extLst>
          </p:cNvPr>
          <p:cNvGrpSpPr/>
          <p:nvPr/>
        </p:nvGrpSpPr>
        <p:grpSpPr>
          <a:xfrm>
            <a:off x="4572000" y="3098575"/>
            <a:ext cx="369505" cy="268183"/>
            <a:chOff x="4604550" y="3714775"/>
            <a:chExt cx="439625" cy="319075"/>
          </a:xfrm>
        </p:grpSpPr>
        <p:sp>
          <p:nvSpPr>
            <p:cNvPr id="74" name="Shape 521">
              <a:extLst>
                <a:ext uri="{FF2B5EF4-FFF2-40B4-BE49-F238E27FC236}">
                  <a16:creationId xmlns:a16="http://schemas.microsoft.com/office/drawing/2014/main" id="{9286D6D3-6C23-BC4C-875C-E164087D05DF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522">
              <a:extLst>
                <a:ext uri="{FF2B5EF4-FFF2-40B4-BE49-F238E27FC236}">
                  <a16:creationId xmlns:a16="http://schemas.microsoft.com/office/drawing/2014/main" id="{45DDF617-CCCA-C24C-9A2B-A47F6A58212A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6569993" y="1434246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374842" y="3049376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3095129" y="3063274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  <a:endCxn id="8" idx="2"/>
          </p:cNvCxnSpPr>
          <p:nvPr/>
        </p:nvCxnSpPr>
        <p:spPr>
          <a:xfrm flipV="1">
            <a:off x="4142405" y="2570581"/>
            <a:ext cx="2465314" cy="1032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81981" y="2668111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1718058" y="3666564"/>
            <a:ext cx="1428533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3365891" y="3666564"/>
            <a:ext cx="1318883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hape 233">
            <a:extLst>
              <a:ext uri="{FF2B5EF4-FFF2-40B4-BE49-F238E27FC236}">
                <a16:creationId xmlns:a16="http://schemas.microsoft.com/office/drawing/2014/main" id="{C8F72C01-BF0C-BB47-8B11-BE5A14DD507B}"/>
              </a:ext>
            </a:extLst>
          </p:cNvPr>
          <p:cNvCxnSpPr>
            <a:cxnSpLocks/>
            <a:stCxn id="47" idx="6"/>
            <a:endCxn id="52" idx="2"/>
          </p:cNvCxnSpPr>
          <p:nvPr/>
        </p:nvCxnSpPr>
        <p:spPr>
          <a:xfrm>
            <a:off x="4904074" y="3670441"/>
            <a:ext cx="1733342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  <a:endCxn id="65" idx="3"/>
          </p:cNvCxnSpPr>
          <p:nvPr/>
        </p:nvCxnSpPr>
        <p:spPr>
          <a:xfrm flipV="1">
            <a:off x="6856716" y="3212508"/>
            <a:ext cx="697748" cy="457933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  <a:endCxn id="65" idx="1"/>
          </p:cNvCxnSpPr>
          <p:nvPr/>
        </p:nvCxnSpPr>
        <p:spPr>
          <a:xfrm>
            <a:off x="6827019" y="2570581"/>
            <a:ext cx="727445" cy="48685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Mining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???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Nessuna documentazione presente</a:t>
            </a:r>
          </a:p>
          <a:p>
            <a:endParaRPr lang="it-IT" dirty="0"/>
          </a:p>
          <a:p>
            <a:r>
              <a:rPr lang="it-IT" dirty="0"/>
              <a:t>Più di (mettere numero) di tabelle</a:t>
            </a:r>
          </a:p>
          <a:p>
            <a:endParaRPr lang="it-IT" dirty="0"/>
          </a:p>
          <a:p>
            <a:r>
              <a:rPr lang="it-IT" dirty="0"/>
              <a:t>Difficoltà nel trovare le relazioni tra le tabelle</a:t>
            </a:r>
          </a:p>
          <a:p>
            <a:endParaRPr lang="it-IT" dirty="0"/>
          </a:p>
          <a:p>
            <a:r>
              <a:rPr lang="it-IT" dirty="0"/>
              <a:t>Capire quali dati devono essere esclusi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6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45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68300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45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Pesi in GB del </a:t>
            </a:r>
            <a:r>
              <a:rPr lang="it-IT" sz="2400" dirty="0" err="1"/>
              <a:t>db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4329954" y="761906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chemeClr val="tx1"/>
                </a:solidFill>
              </a:rPr>
              <a:t>Inserire</a:t>
            </a:r>
            <a:r>
              <a:rPr lang="en" b="0" dirty="0">
                <a:solidFill>
                  <a:schemeClr val="tx1"/>
                </a:solidFill>
              </a:rPr>
              <a:t> </a:t>
            </a:r>
            <a:r>
              <a:rPr lang="en" b="0" dirty="0" err="1">
                <a:solidFill>
                  <a:schemeClr val="tx1"/>
                </a:solidFill>
              </a:rPr>
              <a:t>img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2008094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Relazioni</a:t>
            </a:r>
            <a:r>
              <a:rPr lang="en" dirty="0">
                <a:solidFill>
                  <a:srgbClr val="FFFFFF"/>
                </a:solidFill>
              </a:rPr>
              <a:t> DB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Dai dati sono stati eleminati tutti i record che presentavano dati sporchi o inconsistenti:</a:t>
            </a:r>
          </a:p>
          <a:p>
            <a:pPr lvl="1"/>
            <a:r>
              <a:rPr lang="it-IT" dirty="0"/>
              <a:t>Rotte sconosciute</a:t>
            </a:r>
          </a:p>
          <a:p>
            <a:pPr lvl="1"/>
            <a:r>
              <a:rPr lang="it-IT" dirty="0"/>
              <a:t>Categorie di voli non presenti</a:t>
            </a:r>
          </a:p>
          <a:p>
            <a:pPr lvl="1"/>
            <a:r>
              <a:rPr lang="it-IT" dirty="0"/>
              <a:t>Voli militari ??</a:t>
            </a:r>
          </a:p>
          <a:p>
            <a:pPr lvl="1"/>
            <a:r>
              <a:rPr lang="it-IT" dirty="0"/>
              <a:t>???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5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6251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07108"/>
              </p:ext>
            </p:extLst>
          </p:nvPr>
        </p:nvGraphicFramePr>
        <p:xfrm>
          <a:off x="1777300" y="1519657"/>
          <a:ext cx="5589400" cy="33915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Unscheduled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18166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test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F307-B21B-514A-9667-99C16039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" y="-4324"/>
            <a:ext cx="8312485" cy="51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43004-2EB0-5E4D-A74D-BCB64F2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23678"/>
            <a:ext cx="8216231" cy="5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1" y="21055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639248"/>
              </p:ext>
            </p:extLst>
          </p:nvPr>
        </p:nvGraphicFramePr>
        <p:xfrm>
          <a:off x="1227221" y="2317207"/>
          <a:ext cx="7074570" cy="2741415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1BF1-ED24-0A45-BC26-9A069817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15625"/>
            <a:ext cx="5822576" cy="1159800"/>
          </a:xfrm>
        </p:spPr>
        <p:txBody>
          <a:bodyPr/>
          <a:lstStyle/>
          <a:p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87B6-C3E2-1848-8D49-8D145FE6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95" y="2944196"/>
            <a:ext cx="2233895" cy="496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4656C-8AEA-1A42-9078-9EFD4448A478}"/>
              </a:ext>
            </a:extLst>
          </p:cNvPr>
          <p:cNvSpPr txBox="1"/>
          <p:nvPr/>
        </p:nvSpPr>
        <p:spPr>
          <a:xfrm>
            <a:off x="3021106" y="44913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9FF61-D40D-744F-9F7E-E9B27A2BBBE7}"/>
              </a:ext>
            </a:extLst>
          </p:cNvPr>
          <p:cNvSpPr txBox="1">
            <a:spLocks/>
          </p:cNvSpPr>
          <p:nvPr/>
        </p:nvSpPr>
        <p:spPr>
          <a:xfrm>
            <a:off x="790074" y="16326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1AEA914-D29A-5949-A00E-5C7BF021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5832"/>
            <a:ext cx="9144000" cy="1397668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pic>
        <p:nvPicPr>
          <p:cNvPr id="9" name="Picture 13" descr="logo +marchio">
            <a:extLst>
              <a:ext uri="{FF2B5EF4-FFF2-40B4-BE49-F238E27FC236}">
                <a16:creationId xmlns:a16="http://schemas.microsoft.com/office/drawing/2014/main" id="{B55CDBCE-E65E-6E40-A1C4-43F150F0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82" y="3745832"/>
            <a:ext cx="6713960" cy="85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71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05A78-C519-2B4E-BB5F-4C0D2DE5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" y="130675"/>
            <a:ext cx="9048426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</a:t>
            </a:r>
            <a:r>
              <a:rPr lang="en" dirty="0">
                <a:solidFill>
                  <a:srgbClr val="FF004E"/>
                </a:solidFill>
              </a:rPr>
              <a:t>for use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44425" y="1646250"/>
            <a:ext cx="3322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EDIT IN GOOGLE SLIDES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Click on the button under the presentation preview that says "Use as Google Slides Theme".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have to be signed in to your Google account.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383077" y="1646250"/>
            <a:ext cx="3700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EDIT IN POWERPOINT®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Click on the button under the presentation preview that says "Download as PowerPoint template". You will get a .pptx file that you can edit in PowerPoint.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000000"/>
                </a:solidFill>
                <a:hlinkClick r:id="rId3"/>
              </a:rPr>
              <a:t>Presentation design slide</a:t>
            </a:r>
            <a:r>
              <a:rPr lang="en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0" y="3905250"/>
            <a:ext cx="7239000" cy="82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FF004E"/>
                </a:solidFill>
                <a:hlinkClick r:id="rId4"/>
              </a:rPr>
              <a:t>www.slidescarnival.com/help-use-presentation-template</a:t>
            </a:r>
            <a:endParaRPr sz="1200" b="1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4E"/>
                </a:solidFill>
              </a:rPr>
              <a:t>This template is free to use under </a:t>
            </a:r>
            <a:r>
              <a:rPr lang="en" sz="1200" u="sng">
                <a:solidFill>
                  <a:srgbClr val="FF004E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rgbClr val="FF004E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0" y="1357313"/>
            <a:ext cx="3662363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Hello!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I am Jayden Smith</a:t>
            </a:r>
            <a:endParaRPr sz="3600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 am here because I love to give presentations.  You can find me at @username</a:t>
            </a:r>
            <a:endParaRPr sz="3600" b="1" dirty="0">
              <a:solidFill>
                <a:srgbClr val="000000"/>
              </a:solidFill>
            </a:endParaRPr>
          </a:p>
        </p:txBody>
      </p:sp>
      <p:pic>
        <p:nvPicPr>
          <p:cNvPr id="81" name="Shape 81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slide title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807085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BIG CONCEPT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4294967295"/>
          </p:nvPr>
        </p:nvSpPr>
        <p:spPr>
          <a:xfrm>
            <a:off x="0" y="2801938"/>
            <a:ext cx="350678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7462771" y="480773"/>
            <a:ext cx="1055530" cy="1055594"/>
            <a:chOff x="6643075" y="3664250"/>
            <a:chExt cx="407950" cy="407975"/>
          </a:xfrm>
        </p:grpSpPr>
        <p:sp>
          <p:nvSpPr>
            <p:cNvPr id="106" name="Shape 10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09" name="Shape 10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</a:t>
            </a:r>
            <a:r>
              <a:rPr lang="en">
                <a:solidFill>
                  <a:srgbClr val="FF004E"/>
                </a:solidFill>
              </a:rPr>
              <a:t>your content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</a:t>
            </a:r>
            <a:r>
              <a:rPr lang="en">
                <a:solidFill>
                  <a:srgbClr val="FF004E"/>
                </a:solidFill>
              </a:rPr>
              <a:t>columns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4" name="Shape 134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4553062" y="0"/>
            <a:ext cx="45385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Introduzione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37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</a:t>
            </a:r>
            <a:r>
              <a:rPr lang="en">
                <a:solidFill>
                  <a:srgbClr val="FF004E"/>
                </a:solidFill>
              </a:rPr>
              <a:t>your ideas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Gray</a:t>
            </a:r>
            <a:endParaRPr b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582400" cy="13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</a:t>
            </a:r>
            <a:r>
              <a:rPr lang="en">
                <a:solidFill>
                  <a:srgbClr val="000000"/>
                </a:solidFill>
              </a:rPr>
              <a:t> complex ideas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5194437" y="851760"/>
            <a:ext cx="3343807" cy="3343678"/>
            <a:chOff x="1737360" y="868244"/>
            <a:chExt cx="5669392" cy="5669172"/>
          </a:xfrm>
        </p:grpSpPr>
        <p:sp>
          <p:nvSpPr>
            <p:cNvPr id="155" name="Shape 155"/>
            <p:cNvSpPr/>
            <p:nvPr/>
          </p:nvSpPr>
          <p:spPr>
            <a:xfrm>
              <a:off x="5579152" y="2138742"/>
              <a:ext cx="18276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30469"/>
                    <a:pt x="84228" y="5789"/>
                    <a:pt x="36574" y="0"/>
                  </a:cubicBezTo>
                  <a:cubicBezTo>
                    <a:pt x="38035" y="4054"/>
                    <a:pt x="38790" y="8264"/>
                    <a:pt x="38790" y="12574"/>
                  </a:cubicBezTo>
                  <a:cubicBezTo>
                    <a:pt x="38790" y="31778"/>
                    <a:pt x="23668" y="48933"/>
                    <a:pt x="0" y="60170"/>
                  </a:cubicBezTo>
                  <a:cubicBezTo>
                    <a:pt x="23668" y="71365"/>
                    <a:pt x="38790" y="88463"/>
                    <a:pt x="38790" y="107610"/>
                  </a:cubicBezTo>
                  <a:cubicBezTo>
                    <a:pt x="38790" y="111863"/>
                    <a:pt x="38060" y="116002"/>
                    <a:pt x="36647" y="120000"/>
                  </a:cubicBezTo>
                  <a:cubicBezTo>
                    <a:pt x="84253" y="114196"/>
                    <a:pt x="120000" y="89544"/>
                    <a:pt x="120000" y="6000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572079" y="3707358"/>
              <a:ext cx="15978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637" y="0"/>
                  </a:moveTo>
                  <a:cubicBezTo>
                    <a:pt x="61072" y="11868"/>
                    <a:pt x="43666" y="20358"/>
                    <a:pt x="24618" y="24351"/>
                  </a:cubicBezTo>
                  <a:cubicBezTo>
                    <a:pt x="20608" y="43621"/>
                    <a:pt x="12002" y="61214"/>
                    <a:pt x="0" y="75904"/>
                  </a:cubicBezTo>
                  <a:cubicBezTo>
                    <a:pt x="22028" y="102825"/>
                    <a:pt x="55446" y="120000"/>
                    <a:pt x="92847" y="120000"/>
                  </a:cubicBezTo>
                  <a:cubicBezTo>
                    <a:pt x="101313" y="120000"/>
                    <a:pt x="109584" y="119134"/>
                    <a:pt x="117549" y="117458"/>
                  </a:cubicBezTo>
                  <a:cubicBezTo>
                    <a:pt x="119164" y="109611"/>
                    <a:pt x="120000" y="101484"/>
                    <a:pt x="120000" y="93134"/>
                  </a:cubicBezTo>
                  <a:cubicBezTo>
                    <a:pt x="120000" y="55545"/>
                    <a:pt x="102705" y="21978"/>
                    <a:pt x="75637" y="0"/>
                  </a:cubicBezTo>
                  <a:close/>
                </a:path>
              </a:pathLst>
            </a:custGeom>
            <a:solidFill>
              <a:srgbClr val="D824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37360" y="2138742"/>
              <a:ext cx="18279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170"/>
                  </a:moveTo>
                  <a:cubicBezTo>
                    <a:pt x="96311" y="48933"/>
                    <a:pt x="81192" y="31778"/>
                    <a:pt x="81192" y="12574"/>
                  </a:cubicBezTo>
                  <a:cubicBezTo>
                    <a:pt x="81192" y="8264"/>
                    <a:pt x="81947" y="4054"/>
                    <a:pt x="83408" y="0"/>
                  </a:cubicBezTo>
                  <a:cubicBezTo>
                    <a:pt x="35788" y="5803"/>
                    <a:pt x="0" y="30469"/>
                    <a:pt x="0" y="60000"/>
                  </a:cubicBezTo>
                  <a:cubicBezTo>
                    <a:pt x="0" y="89544"/>
                    <a:pt x="35763" y="114182"/>
                    <a:pt x="83335" y="120000"/>
                  </a:cubicBezTo>
                  <a:cubicBezTo>
                    <a:pt x="81923" y="116002"/>
                    <a:pt x="81192" y="111863"/>
                    <a:pt x="81192" y="107610"/>
                  </a:cubicBezTo>
                  <a:cubicBezTo>
                    <a:pt x="81192" y="88463"/>
                    <a:pt x="96311" y="71365"/>
                    <a:pt x="120000" y="60170"/>
                  </a:cubicBezTo>
                  <a:close/>
                </a:path>
              </a:pathLst>
            </a:custGeom>
            <a:gradFill>
              <a:gsLst>
                <a:gs pos="0">
                  <a:srgbClr val="CA8A00"/>
                </a:gs>
                <a:gs pos="80000">
                  <a:srgbClr val="FFB600"/>
                </a:gs>
                <a:gs pos="100000">
                  <a:srgbClr val="FFBA00"/>
                </a:gs>
              </a:gsLst>
              <a:lin ang="16200038" scaled="0"/>
            </a:gradFill>
            <a:ln w="9525" cap="flat" cmpd="sng">
              <a:solidFill>
                <a:srgbClr val="EFAB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974105" y="3707358"/>
              <a:ext cx="15981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5904"/>
                  </a:moveTo>
                  <a:cubicBezTo>
                    <a:pt x="107997" y="61214"/>
                    <a:pt x="99391" y="43621"/>
                    <a:pt x="95381" y="24351"/>
                  </a:cubicBezTo>
                  <a:cubicBezTo>
                    <a:pt x="76333" y="20358"/>
                    <a:pt x="58955" y="11840"/>
                    <a:pt x="44390" y="0"/>
                  </a:cubicBezTo>
                  <a:cubicBezTo>
                    <a:pt x="17294" y="21978"/>
                    <a:pt x="0" y="55545"/>
                    <a:pt x="0" y="93134"/>
                  </a:cubicBezTo>
                  <a:cubicBezTo>
                    <a:pt x="0" y="101484"/>
                    <a:pt x="835" y="109611"/>
                    <a:pt x="2450" y="117458"/>
                  </a:cubicBezTo>
                  <a:cubicBezTo>
                    <a:pt x="10415" y="119134"/>
                    <a:pt x="18686" y="120000"/>
                    <a:pt x="27152" y="120000"/>
                  </a:cubicBezTo>
                  <a:cubicBezTo>
                    <a:pt x="64581" y="120000"/>
                    <a:pt x="97999" y="102825"/>
                    <a:pt x="120000" y="75904"/>
                  </a:cubicBezTo>
                  <a:close/>
                </a:path>
              </a:pathLst>
            </a:custGeom>
            <a:gradFill>
              <a:gsLst>
                <a:gs pos="0">
                  <a:srgbClr val="BA5D2A"/>
                </a:gs>
                <a:gs pos="80000">
                  <a:srgbClr val="F57A38"/>
                </a:gs>
                <a:gs pos="100000">
                  <a:srgbClr val="FA7A34"/>
                </a:gs>
              </a:gsLst>
              <a:lin ang="16200038" scaled="0"/>
            </a:gradFill>
            <a:ln w="9525" cap="flat" cmpd="sng">
              <a:solidFill>
                <a:srgbClr val="E580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244132" y="4030752"/>
              <a:ext cx="655800" cy="68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773" y="44853"/>
                    <a:pt x="30746" y="85807"/>
                    <a:pt x="60000" y="120000"/>
                  </a:cubicBezTo>
                  <a:cubicBezTo>
                    <a:pt x="89253" y="85807"/>
                    <a:pt x="110226" y="44853"/>
                    <a:pt x="120000" y="0"/>
                  </a:cubicBezTo>
                  <a:cubicBezTo>
                    <a:pt x="100656" y="3835"/>
                    <a:pt x="80565" y="5915"/>
                    <a:pt x="60000" y="5915"/>
                  </a:cubicBezTo>
                  <a:cubicBezTo>
                    <a:pt x="39434" y="5915"/>
                    <a:pt x="19343" y="3835"/>
                    <a:pt x="0" y="0"/>
                  </a:cubicBezTo>
                  <a:close/>
                </a:path>
              </a:pathLst>
            </a:custGeom>
            <a:solidFill>
              <a:srgbClr val="8A3C1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007858" y="868244"/>
              <a:ext cx="3128400" cy="182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999"/>
                  </a:moveTo>
                  <a:cubicBezTo>
                    <a:pt x="71251" y="96439"/>
                    <a:pt x="88321" y="81424"/>
                    <a:pt x="107425" y="81424"/>
                  </a:cubicBezTo>
                  <a:cubicBezTo>
                    <a:pt x="111735" y="81424"/>
                    <a:pt x="115945" y="82181"/>
                    <a:pt x="120000" y="83645"/>
                  </a:cubicBezTo>
                  <a:cubicBezTo>
                    <a:pt x="114210" y="35890"/>
                    <a:pt x="89544" y="0"/>
                    <a:pt x="60000" y="0"/>
                  </a:cubicBezTo>
                  <a:cubicBezTo>
                    <a:pt x="30469" y="0"/>
                    <a:pt x="5803" y="35890"/>
                    <a:pt x="0" y="83645"/>
                  </a:cubicBezTo>
                  <a:cubicBezTo>
                    <a:pt x="4054" y="82181"/>
                    <a:pt x="8264" y="81424"/>
                    <a:pt x="12574" y="81424"/>
                  </a:cubicBezTo>
                  <a:cubicBezTo>
                    <a:pt x="31692" y="81424"/>
                    <a:pt x="48762" y="96439"/>
                    <a:pt x="60000" y="119999"/>
                  </a:cubicBez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4572079" y="2104989"/>
              <a:ext cx="15978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3878"/>
                  </a:moveTo>
                  <a:cubicBezTo>
                    <a:pt x="12169" y="58653"/>
                    <a:pt x="20830" y="76398"/>
                    <a:pt x="24757" y="95866"/>
                  </a:cubicBezTo>
                  <a:cubicBezTo>
                    <a:pt x="43778" y="99810"/>
                    <a:pt x="61100" y="108252"/>
                    <a:pt x="75637" y="120000"/>
                  </a:cubicBezTo>
                  <a:cubicBezTo>
                    <a:pt x="102705" y="98060"/>
                    <a:pt x="120000" y="64568"/>
                    <a:pt x="120000" y="27077"/>
                  </a:cubicBezTo>
                  <a:cubicBezTo>
                    <a:pt x="120000" y="18662"/>
                    <a:pt x="119136" y="10442"/>
                    <a:pt x="117465" y="2527"/>
                  </a:cubicBezTo>
                  <a:cubicBezTo>
                    <a:pt x="109528" y="860"/>
                    <a:pt x="101285" y="0"/>
                    <a:pt x="92847" y="0"/>
                  </a:cubicBezTo>
                  <a:cubicBezTo>
                    <a:pt x="55446" y="0"/>
                    <a:pt x="22028" y="17079"/>
                    <a:pt x="0" y="43878"/>
                  </a:cubicBezTo>
                  <a:close/>
                </a:path>
              </a:pathLst>
            </a:custGeom>
            <a:solidFill>
              <a:srgbClr val="24617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899868" y="3385063"/>
              <a:ext cx="6792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60" y="59069"/>
                  </a:moveTo>
                  <a:cubicBezTo>
                    <a:pt x="5960" y="79954"/>
                    <a:pt x="3864" y="100356"/>
                    <a:pt x="0" y="119999"/>
                  </a:cubicBezTo>
                  <a:cubicBezTo>
                    <a:pt x="44803" y="110143"/>
                    <a:pt x="85742" y="89190"/>
                    <a:pt x="119999" y="59896"/>
                  </a:cubicBezTo>
                  <a:cubicBezTo>
                    <a:pt x="85807" y="30740"/>
                    <a:pt x="45065" y="9787"/>
                    <a:pt x="327" y="0"/>
                  </a:cubicBezTo>
                  <a:cubicBezTo>
                    <a:pt x="3995" y="19092"/>
                    <a:pt x="5960" y="38805"/>
                    <a:pt x="5960" y="59069"/>
                  </a:cubicBezTo>
                  <a:close/>
                </a:path>
              </a:pathLst>
            </a:custGeom>
            <a:solidFill>
              <a:srgbClr val="90182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974105" y="2104989"/>
              <a:ext cx="15981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390" y="120000"/>
                  </a:moveTo>
                  <a:cubicBezTo>
                    <a:pt x="58899" y="108252"/>
                    <a:pt x="76249" y="99810"/>
                    <a:pt x="95242" y="95866"/>
                  </a:cubicBezTo>
                  <a:cubicBezTo>
                    <a:pt x="99169" y="76398"/>
                    <a:pt x="107857" y="58653"/>
                    <a:pt x="120000" y="43878"/>
                  </a:cubicBezTo>
                  <a:cubicBezTo>
                    <a:pt x="97999" y="17079"/>
                    <a:pt x="64581" y="0"/>
                    <a:pt x="27152" y="0"/>
                  </a:cubicBezTo>
                  <a:cubicBezTo>
                    <a:pt x="18714" y="0"/>
                    <a:pt x="10471" y="860"/>
                    <a:pt x="2534" y="2527"/>
                  </a:cubicBezTo>
                  <a:cubicBezTo>
                    <a:pt x="863" y="10442"/>
                    <a:pt x="0" y="18662"/>
                    <a:pt x="0" y="27077"/>
                  </a:cubicBezTo>
                  <a:cubicBezTo>
                    <a:pt x="0" y="64568"/>
                    <a:pt x="17294" y="98060"/>
                    <a:pt x="44390" y="120000"/>
                  </a:cubicBezTo>
                  <a:close/>
                </a:path>
              </a:pathLst>
            </a:custGeom>
            <a:gradFill>
              <a:gsLst>
                <a:gs pos="0">
                  <a:srgbClr val="458E48"/>
                </a:gs>
                <a:gs pos="80000">
                  <a:srgbClr val="5BBC5E"/>
                </a:gs>
                <a:gs pos="100000">
                  <a:srgbClr val="5BBD5C"/>
                </a:gs>
              </a:gsLst>
              <a:lin ang="16200038" scaled="0"/>
            </a:gradFill>
            <a:ln w="9525" cap="flat" cmpd="sng">
              <a:solidFill>
                <a:srgbClr val="66B3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565162" y="3385063"/>
              <a:ext cx="6789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72" y="0"/>
                  </a:moveTo>
                  <a:cubicBezTo>
                    <a:pt x="74975" y="9787"/>
                    <a:pt x="34145" y="30740"/>
                    <a:pt x="0" y="59896"/>
                  </a:cubicBezTo>
                  <a:cubicBezTo>
                    <a:pt x="34276" y="89121"/>
                    <a:pt x="75172" y="110143"/>
                    <a:pt x="119999" y="119999"/>
                  </a:cubicBezTo>
                  <a:cubicBezTo>
                    <a:pt x="116133" y="100356"/>
                    <a:pt x="114036" y="79954"/>
                    <a:pt x="114036" y="59069"/>
                  </a:cubicBezTo>
                  <a:cubicBezTo>
                    <a:pt x="114036" y="38805"/>
                    <a:pt x="116002" y="19092"/>
                    <a:pt x="119672" y="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242405" y="2690866"/>
              <a:ext cx="659400" cy="69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10483" y="75064"/>
                    <a:pt x="89493" y="34102"/>
                    <a:pt x="60000" y="0"/>
                  </a:cubicBezTo>
                  <a:cubicBezTo>
                    <a:pt x="30573" y="34102"/>
                    <a:pt x="9516" y="75064"/>
                    <a:pt x="0" y="120000"/>
                  </a:cubicBezTo>
                  <a:cubicBezTo>
                    <a:pt x="19370" y="116153"/>
                    <a:pt x="39415" y="114102"/>
                    <a:pt x="60000" y="114102"/>
                  </a:cubicBezTo>
                  <a:cubicBezTo>
                    <a:pt x="80584" y="114102"/>
                    <a:pt x="100629" y="116153"/>
                    <a:pt x="120000" y="12000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210380" y="3350997"/>
              <a:ext cx="723300" cy="71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7" y="5738"/>
                  </a:moveTo>
                  <a:cubicBezTo>
                    <a:pt x="97046" y="1995"/>
                    <a:pt x="78769" y="0"/>
                    <a:pt x="60000" y="0"/>
                  </a:cubicBezTo>
                  <a:cubicBezTo>
                    <a:pt x="41230" y="0"/>
                    <a:pt x="22953" y="1995"/>
                    <a:pt x="5292" y="5738"/>
                  </a:cubicBezTo>
                  <a:cubicBezTo>
                    <a:pt x="1846" y="23014"/>
                    <a:pt x="0" y="40852"/>
                    <a:pt x="0" y="59189"/>
                  </a:cubicBezTo>
                  <a:cubicBezTo>
                    <a:pt x="0" y="78087"/>
                    <a:pt x="1969" y="96548"/>
                    <a:pt x="5600" y="114324"/>
                  </a:cubicBezTo>
                  <a:cubicBezTo>
                    <a:pt x="23138" y="118004"/>
                    <a:pt x="41353" y="120000"/>
                    <a:pt x="60000" y="120000"/>
                  </a:cubicBezTo>
                  <a:cubicBezTo>
                    <a:pt x="78646" y="120000"/>
                    <a:pt x="96861" y="118004"/>
                    <a:pt x="114400" y="114324"/>
                  </a:cubicBezTo>
                  <a:cubicBezTo>
                    <a:pt x="118030" y="96548"/>
                    <a:pt x="120000" y="78087"/>
                    <a:pt x="120000" y="59189"/>
                  </a:cubicBezTo>
                  <a:cubicBezTo>
                    <a:pt x="120000" y="40852"/>
                    <a:pt x="118153" y="23014"/>
                    <a:pt x="114707" y="5738"/>
                  </a:cubicBez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006759" y="4715216"/>
              <a:ext cx="3130500" cy="18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8770" y="23540"/>
                    <a:pt x="31712" y="38559"/>
                    <a:pt x="12608" y="38559"/>
                  </a:cubicBezTo>
                  <a:cubicBezTo>
                    <a:pt x="8287" y="38559"/>
                    <a:pt x="4065" y="37802"/>
                    <a:pt x="0" y="36336"/>
                  </a:cubicBezTo>
                  <a:cubicBezTo>
                    <a:pt x="5742" y="84102"/>
                    <a:pt x="30433" y="119999"/>
                    <a:pt x="60000" y="119999"/>
                  </a:cubicBezTo>
                  <a:cubicBezTo>
                    <a:pt x="89580" y="119999"/>
                    <a:pt x="114257" y="84102"/>
                    <a:pt x="120000" y="36336"/>
                  </a:cubicBezTo>
                  <a:cubicBezTo>
                    <a:pt x="115934" y="37802"/>
                    <a:pt x="111712" y="38559"/>
                    <a:pt x="107391" y="38559"/>
                  </a:cubicBezTo>
                  <a:cubicBezTo>
                    <a:pt x="88301" y="38559"/>
                    <a:pt x="71243" y="2354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B64152"/>
                </a:gs>
                <a:gs pos="80000">
                  <a:srgbClr val="EF566B"/>
                </a:gs>
                <a:gs pos="100000">
                  <a:srgbClr val="F35469"/>
                </a:gs>
              </a:gsLst>
              <a:lin ang="16200038" scaled="0"/>
            </a:gradFill>
            <a:ln w="9525" cap="flat" cmpd="sng">
              <a:solidFill>
                <a:srgbClr val="E26677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52000" endA="300" endPos="35000" fadeDir="5400012" sy="-100000" algn="bl" rotWithShape="0"/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Shape 168"/>
          <p:cNvSpPr/>
          <p:nvPr/>
        </p:nvSpPr>
        <p:spPr>
          <a:xfrm>
            <a:off x="6444688" y="1214161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444688" y="3604245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Finance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248231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Leader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599018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Economy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7020438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Risk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020438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Profit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6065517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Rise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6065517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Idea</a:t>
            </a:r>
            <a:endParaRPr sz="10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76" name="Shape 176"/>
          <p:cNvGrpSpPr/>
          <p:nvPr/>
        </p:nvGrpSpPr>
        <p:grpSpPr>
          <a:xfrm rot="10800000" flipH="1">
            <a:off x="5935436" y="807988"/>
            <a:ext cx="921227" cy="337186"/>
            <a:chOff x="3567105" y="2981335"/>
            <a:chExt cx="3862589" cy="2157300"/>
          </a:xfrm>
        </p:grpSpPr>
        <p:cxnSp>
          <p:nvCxnSpPr>
            <p:cNvPr id="177" name="Shape 177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78" name="Shape 178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79" name="Shape 179"/>
          <p:cNvSpPr/>
          <p:nvPr/>
        </p:nvSpPr>
        <p:spPr>
          <a:xfrm>
            <a:off x="4861173" y="3665692"/>
            <a:ext cx="807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0" name="Shape 180"/>
          <p:cNvGrpSpPr/>
          <p:nvPr/>
        </p:nvGrpSpPr>
        <p:grpSpPr>
          <a:xfrm rot="5400000" flipH="1">
            <a:off x="4901747" y="3008973"/>
            <a:ext cx="921227" cy="337186"/>
            <a:chOff x="3567105" y="2981335"/>
            <a:chExt cx="3862589" cy="2157300"/>
          </a:xfrm>
        </p:grpSpPr>
        <p:cxnSp>
          <p:nvCxnSpPr>
            <p:cNvPr id="181" name="Shape 181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2" name="Shape 182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3" name="Shape 183"/>
          <p:cNvSpPr/>
          <p:nvPr/>
        </p:nvSpPr>
        <p:spPr>
          <a:xfrm>
            <a:off x="7849440" y="4046692"/>
            <a:ext cx="884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4" name="Shape 184"/>
          <p:cNvGrpSpPr/>
          <p:nvPr/>
        </p:nvGrpSpPr>
        <p:grpSpPr>
          <a:xfrm flipH="1">
            <a:off x="6906613" y="3947060"/>
            <a:ext cx="921227" cy="337186"/>
            <a:chOff x="3567105" y="2981335"/>
            <a:chExt cx="3862589" cy="2157300"/>
          </a:xfrm>
        </p:grpSpPr>
        <p:cxnSp>
          <p:nvCxnSpPr>
            <p:cNvPr id="185" name="Shape 185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6" name="Shape 186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7" name="Shape 187"/>
          <p:cNvSpPr/>
          <p:nvPr/>
        </p:nvSpPr>
        <p:spPr>
          <a:xfrm>
            <a:off x="8154240" y="795539"/>
            <a:ext cx="84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8" name="Shape 188"/>
          <p:cNvGrpSpPr/>
          <p:nvPr/>
        </p:nvGrpSpPr>
        <p:grpSpPr>
          <a:xfrm rot="-5400000" flipH="1">
            <a:off x="7852440" y="1730299"/>
            <a:ext cx="921227" cy="337186"/>
            <a:chOff x="3567105" y="2981335"/>
            <a:chExt cx="3862589" cy="2157300"/>
          </a:xfrm>
        </p:grpSpPr>
        <p:cxnSp>
          <p:nvCxnSpPr>
            <p:cNvPr id="189" name="Shape 189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0" name="Shape 190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91" name="Shape 191"/>
          <p:cNvSpPr/>
          <p:nvPr/>
        </p:nvSpPr>
        <p:spPr>
          <a:xfrm>
            <a:off x="4791062" y="582714"/>
            <a:ext cx="1122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84350" y="4072175"/>
            <a:ext cx="2319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Diagram featured by </a:t>
            </a:r>
            <a:r>
              <a:rPr lang="en" u="sng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poweredtemplate.com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rgbClr val="FF004E"/>
                </a:solidFill>
              </a:rPr>
              <a:t>compare data</a:t>
            </a:r>
            <a:endParaRPr>
              <a:solidFill>
                <a:srgbClr val="FF004E"/>
              </a:solidFill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67700" y="1564481"/>
          <a:ext cx="5589400" cy="27132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Yellow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Blue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Orange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37401" y="1143925"/>
            <a:ext cx="7748826" cy="369137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308225" y="1885500"/>
            <a:ext cx="698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office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570425" y="23313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189775" y="37315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139575" y="20880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833725" y="40728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806125" y="25513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585500" y="41889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ubTitle" idx="4294967295"/>
          </p:nvPr>
        </p:nvSpPr>
        <p:spPr>
          <a:xfrm>
            <a:off x="0" y="268763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 idx="4294967295"/>
          </p:nvPr>
        </p:nvSpPr>
        <p:spPr>
          <a:xfrm>
            <a:off x="0" y="1905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89,526,124$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ubTitle" idx="4294967295"/>
          </p:nvPr>
        </p:nvSpPr>
        <p:spPr>
          <a:xfrm>
            <a:off x="0" y="10302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4" name="Shape 224"/>
          <p:cNvSpPr txBox="1">
            <a:spLocks noGrp="1"/>
          </p:cNvSpPr>
          <p:nvPr>
            <p:ph type="ctrTitle" idx="4294967295"/>
          </p:nvPr>
        </p:nvSpPr>
        <p:spPr>
          <a:xfrm>
            <a:off x="0" y="32766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100%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4294967295"/>
          </p:nvPr>
        </p:nvSpPr>
        <p:spPr>
          <a:xfrm>
            <a:off x="0" y="41163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6" name="Shape 226"/>
          <p:cNvSpPr txBox="1">
            <a:spLocks noGrp="1"/>
          </p:cNvSpPr>
          <p:nvPr>
            <p:ph type="ctrTitle" idx="4294967295"/>
          </p:nvPr>
        </p:nvSpPr>
        <p:spPr>
          <a:xfrm>
            <a:off x="0" y="173355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185,244</a:t>
            </a:r>
            <a:r>
              <a:rPr lang="en" sz="4800">
                <a:solidFill>
                  <a:srgbClr val="FF004E"/>
                </a:solidFill>
              </a:rPr>
              <a:t> users</a:t>
            </a:r>
            <a:endParaRPr sz="4800">
              <a:solidFill>
                <a:srgbClr val="FF004E"/>
              </a:solidFill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4294967295"/>
          </p:nvPr>
        </p:nvSpPr>
        <p:spPr>
          <a:xfrm>
            <a:off x="0" y="257333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3" name="Shape 233"/>
          <p:cNvCxnSpPr/>
          <p:nvPr/>
        </p:nvCxnSpPr>
        <p:spPr>
          <a:xfrm>
            <a:off x="12175" y="25567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Shape 234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612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38349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6790350" y="2677825"/>
            <a:ext cx="1074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some concepts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844425" y="312420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6" name="Shape 246"/>
          <p:cNvSpPr txBox="1">
            <a:spLocks noGrp="1"/>
          </p:cNvSpPr>
          <p:nvPr>
            <p:ph type="body" idx="3"/>
          </p:nvPr>
        </p:nvSpPr>
        <p:spPr>
          <a:xfrm>
            <a:off x="2965239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7" name="Shape 247"/>
          <p:cNvSpPr txBox="1">
            <a:spLocks noGrp="1"/>
          </p:cNvSpPr>
          <p:nvPr>
            <p:ph type="body" idx="4294967295"/>
          </p:nvPr>
        </p:nvSpPr>
        <p:spPr>
          <a:xfrm>
            <a:off x="7126288" y="161925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" name="Shape 249"/>
          <p:cNvSpPr txBox="1">
            <a:spLocks noGrp="1"/>
          </p:cNvSpPr>
          <p:nvPr>
            <p:ph type="body" idx="4294967295"/>
          </p:nvPr>
        </p:nvSpPr>
        <p:spPr>
          <a:xfrm>
            <a:off x="0" y="3124200"/>
            <a:ext cx="2017713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0" name="Shape 250"/>
          <p:cNvSpPr txBox="1">
            <a:spLocks noGrp="1"/>
          </p:cNvSpPr>
          <p:nvPr>
            <p:ph type="body" idx="4294967295"/>
          </p:nvPr>
        </p:nvSpPr>
        <p:spPr>
          <a:xfrm>
            <a:off x="7126288" y="312420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Negli ultimi anni si è assistito ad una esplosione dei dati </a:t>
            </a:r>
          </a:p>
          <a:p>
            <a:pPr marL="114300" indent="0">
              <a:buNone/>
            </a:pPr>
            <a:endParaRPr lang="it-IT" dirty="0"/>
          </a:p>
          <a:p>
            <a:r>
              <a:rPr lang="it-IT" dirty="0"/>
              <a:t>Importanza di analizzare questi grandi </a:t>
            </a:r>
            <a:r>
              <a:rPr lang="it-IT" dirty="0" err="1"/>
              <a:t>dataset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Necessità di applicativi basati sul Data Analysis</a:t>
            </a:r>
          </a:p>
          <a:p>
            <a:endParaRPr lang="it-IT" dirty="0"/>
          </a:p>
          <a:p>
            <a:r>
              <a:rPr lang="it-IT" b="1" dirty="0"/>
              <a:t>Prendere decisioni in base all’analisi dati 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01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2465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copy&amp;paste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908500" cy="40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iPhone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Tablet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3949151" y="930376"/>
            <a:ext cx="4748024" cy="36963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147841" y="1126671"/>
            <a:ext cx="4350600" cy="27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Desktop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Thanks!!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Any questions?</a:t>
            </a:r>
            <a:endParaRPr sz="36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You can find me at @username &amp; user@mail.me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Special thanks to all the people who made and released these awesome resources for free: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Presentation template by </a:t>
            </a:r>
            <a:r>
              <a:rPr lang="en" u="sng">
                <a:solidFill>
                  <a:srgbClr val="000000"/>
                </a:solidFill>
                <a:hlinkClick r:id="rId3"/>
              </a:rPr>
              <a:t>SlidesCarnival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Photographs by </a:t>
            </a:r>
            <a:r>
              <a:rPr lang="en" u="sng">
                <a:solidFill>
                  <a:srgbClr val="000000"/>
                </a:solidFill>
                <a:hlinkClick r:id="rId4"/>
              </a:rPr>
              <a:t>Unsplash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design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844425" y="1728700"/>
            <a:ext cx="7842300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This presentation uses the following typographies and colors: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Titles: Titillium web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Body copy: Titillium web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You can download the fonts on this page: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00"/>
                </a:solidFill>
                <a:hlinkClick r:id="rId3"/>
              </a:rPr>
              <a:t>https://www.google.com/fonts#UsePlace:use/Collection:Titillium+Web:400,400italic,700,700italic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Click on the “arrow button” that appears on the top right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Black </a:t>
            </a:r>
            <a:r>
              <a:rPr lang="en" sz="1200" b="1">
                <a:solidFill>
                  <a:srgbClr val="000000"/>
                </a:solidFill>
              </a:rPr>
              <a:t>#000000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Magenta </a:t>
            </a:r>
            <a:r>
              <a:rPr lang="en" sz="1200" b="1">
                <a:solidFill>
                  <a:srgbClr val="FF004E"/>
                </a:solidFill>
              </a:rPr>
              <a:t>#ff004e</a:t>
            </a:r>
            <a:endParaRPr sz="1200" b="1">
              <a:solidFill>
                <a:srgbClr val="FF004E"/>
              </a:solidFill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844425" y="4400250"/>
            <a:ext cx="6636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50" y="3224678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4E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4E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  <a:endParaRPr sz="96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br>
              <a:rPr lang="it-IT" dirty="0"/>
            </a:br>
            <a:r>
              <a:rPr lang="en" dirty="0" err="1"/>
              <a:t>Esempi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FontTx/>
              <a:buChar char="-"/>
            </a:pPr>
            <a:r>
              <a:rPr lang="en" dirty="0" err="1">
                <a:solidFill>
                  <a:srgbClr val="FFFFFF"/>
                </a:solidFill>
              </a:rPr>
              <a:t>Analisi</a:t>
            </a:r>
            <a:r>
              <a:rPr lang="en" dirty="0">
                <a:solidFill>
                  <a:srgbClr val="FFFFFF"/>
                </a:solidFill>
              </a:rPr>
              <a:t> Social media</a:t>
            </a: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dirty="0" err="1">
                <a:solidFill>
                  <a:srgbClr val="FFFFFF"/>
                </a:solidFill>
              </a:rPr>
              <a:t>Fraud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detection</a:t>
            </a:r>
            <a:endParaRPr lang="it-IT" dirty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b="1" dirty="0">
                <a:solidFill>
                  <a:srgbClr val="FFFFFF"/>
                </a:solidFill>
              </a:rPr>
              <a:t>Gestione Aeroporti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2DA0-8C3E-FE44-B902-A836466C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03" y="639950"/>
            <a:ext cx="4504197" cy="3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scopo del </a:t>
            </a:r>
            <a:r>
              <a:rPr lang="it-IT" dirty="0" err="1"/>
              <a:t>project</a:t>
            </a:r>
            <a:r>
              <a:rPr lang="it-IT" dirty="0"/>
              <a:t> work è di fornire supporto nei processi decisionali dell’ </a:t>
            </a:r>
            <a:r>
              <a:rPr lang="it-IT" dirty="0" err="1"/>
              <a:t>allocamento</a:t>
            </a:r>
            <a:r>
              <a:rPr lang="it-IT" dirty="0"/>
              <a:t>  futuro delle risorse dell’aeroporto.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dell’</a:t>
            </a:r>
            <a:r>
              <a:rPr lang="it-IT" dirty="0" err="1"/>
              <a:t>areoporto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data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Gestione Aeroporti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Previsioni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290551" y="1512982"/>
            <a:ext cx="2337600" cy="2337600"/>
          </a:xfrm>
          <a:prstGeom prst="ellipse">
            <a:avLst/>
          </a:prstGeom>
          <a:solidFill>
            <a:srgbClr val="CC193E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it-IT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ussi</a:t>
            </a:r>
            <a:endParaRPr lang="en"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Passeggeri</a:t>
            </a:r>
            <a:endParaRPr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26956" y="1512982"/>
            <a:ext cx="2337600" cy="2337600"/>
          </a:xfrm>
          <a:prstGeom prst="ellipse">
            <a:avLst/>
          </a:prstGeom>
          <a:solidFill>
            <a:srgbClr val="83223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Flussi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Aeroportuali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254147" y="1512982"/>
            <a:ext cx="2337600" cy="2337600"/>
          </a:xfrm>
          <a:prstGeom prst="ellipse">
            <a:avLst/>
          </a:prstGeom>
          <a:solidFill>
            <a:srgbClr val="FB436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Gestione</a:t>
            </a:r>
            <a:b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Piazzole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Rifornimento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7655481"/>
      </p:ext>
    </p:extLst>
  </p:cSld>
  <p:clrMapOvr>
    <a:masterClrMapping/>
  </p:clrMapOvr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4420</TotalTime>
  <Words>1571</Words>
  <Application>Microsoft Macintosh PowerPoint</Application>
  <PresentationFormat>On-screen Show (16:9)</PresentationFormat>
  <Paragraphs>348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ＭＳ Ｐゴシック</vt:lpstr>
      <vt:lpstr>Arial</vt:lpstr>
      <vt:lpstr>Calibri</vt:lpstr>
      <vt:lpstr>Sapienza-RegularSC</vt:lpstr>
      <vt:lpstr>Titillium Web</vt:lpstr>
      <vt:lpstr>Fidele template</vt:lpstr>
      <vt:lpstr>PowerPoint Presentation</vt:lpstr>
      <vt:lpstr>Long Term Planning Johannesburg Airport</vt:lpstr>
      <vt:lpstr>Long Term Planning Johannesburg Airport</vt:lpstr>
      <vt:lpstr>1. Introduzione</vt:lpstr>
      <vt:lpstr>Data Analysis</vt:lpstr>
      <vt:lpstr>Data Analysis Esempi</vt:lpstr>
      <vt:lpstr>2. Project Work</vt:lpstr>
      <vt:lpstr>Long term plannig JNB</vt:lpstr>
      <vt:lpstr>Gestione Aeroporti Previsioni</vt:lpstr>
      <vt:lpstr>Obiettivo </vt:lpstr>
      <vt:lpstr>Fasi del project work</vt:lpstr>
      <vt:lpstr>3. Interpretazione DB</vt:lpstr>
      <vt:lpstr>Interpretazione DB Data Mining</vt:lpstr>
      <vt:lpstr>Interpretazione DB Difficoltà</vt:lpstr>
      <vt:lpstr>Interpretazione DB Difficoltà</vt:lpstr>
      <vt:lpstr>Inserire img</vt:lpstr>
      <vt:lpstr>3. Estrazione Serie Storiche</vt:lpstr>
      <vt:lpstr>Estrazione Serie Storiche Data Cleaning </vt:lpstr>
      <vt:lpstr>Estrazione Serie Storiche Data Cleaning </vt:lpstr>
      <vt:lpstr>Estrazione Serie Storiche Correlazioni Sito Ufficiale </vt:lpstr>
      <vt:lpstr>PowerPoint Presentation</vt:lpstr>
      <vt:lpstr>4. Analisi Serie Storiche</vt:lpstr>
      <vt:lpstr>Analisi Serie Storiche Procedura </vt:lpstr>
      <vt:lpstr>Analisi Serie Storiche Modelli di previsione </vt:lpstr>
      <vt:lpstr>PowerPoint Presentation</vt:lpstr>
      <vt:lpstr>PowerPoint Presentation</vt:lpstr>
      <vt:lpstr>PowerPoint Presentation</vt:lpstr>
      <vt:lpstr>Analisi Serie Storiche Risultati migliori </vt:lpstr>
      <vt:lpstr>PowerPoint Presentation</vt:lpstr>
      <vt:lpstr>PowerPoint Presentation</vt:lpstr>
      <vt:lpstr>PowerPoint Presentation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</vt:lpstr>
      <vt:lpstr>Want big impact?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cp:lastModifiedBy>Microsoft Office User</cp:lastModifiedBy>
  <cp:revision>44</cp:revision>
  <dcterms:modified xsi:type="dcterms:W3CDTF">2018-03-16T13:40:26Z</dcterms:modified>
</cp:coreProperties>
</file>